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_rels/.rels" ContentType="application/vnd.openxmlformats-package.relationships+xml"/>
  <Override PartName="/ppt/notesSlides/_rels/notesSlide30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_rels/presentation.xml.rels" ContentType="application/vnd.openxmlformats-package.relationships+xml"/>
  <Override PartName="/ppt/media/image92.jpeg" ContentType="image/jpeg"/>
  <Override PartName="/ppt/media/image90.png" ContentType="image/png"/>
  <Override PartName="/ppt/media/image85.png" ContentType="image/png"/>
  <Override PartName="/ppt/media/image84.png" ContentType="image/png"/>
  <Override PartName="/ppt/media/image81.png" ContentType="image/png"/>
  <Override PartName="/ppt/media/image78.png" ContentType="image/png"/>
  <Override PartName="/ppt/media/image93.png" ContentType="image/png"/>
  <Override PartName="/ppt/media/image77.jpeg" ContentType="image/jpeg"/>
  <Override PartName="/ppt/media/image76.png" ContentType="image/png"/>
  <Override PartName="/ppt/media/image75.png" ContentType="image/png"/>
  <Override PartName="/ppt/media/image72.png" ContentType="image/png"/>
  <Override PartName="/ppt/media/image70.png" ContentType="image/png"/>
  <Override PartName="/ppt/media/image67.png" ContentType="image/png"/>
  <Override PartName="/ppt/media/image66.png" ContentType="image/png"/>
  <Override PartName="/ppt/media/image82.png" ContentType="image/png"/>
  <Override PartName="/ppt/media/image65.jpeg" ContentType="image/jpeg"/>
  <Override PartName="/ppt/media/image95.jpeg" ContentType="image/jpeg"/>
  <Override PartName="/ppt/media/image61.png" ContentType="image/png"/>
  <Override PartName="/ppt/media/image60.png" ContentType="image/png"/>
  <Override PartName="/ppt/media/image53.jpeg" ContentType="image/jpeg"/>
  <Override PartName="/ppt/media/image87.png" ContentType="image/png"/>
  <Override PartName="/ppt/media/image86.jpeg" ContentType="image/jpeg"/>
  <Override PartName="/ppt/media/image50.jpeg" ContentType="image/jpeg"/>
  <Override PartName="/ppt/media/image49.png" ContentType="image/png"/>
  <Override PartName="/ppt/media/image48.png" ContentType="image/png"/>
  <Override PartName="/ppt/media/image23.png" ContentType="image/png"/>
  <Override PartName="/ppt/media/image79.png" ContentType="image/png"/>
  <Override PartName="/ppt/media/image20.png" ContentType="image/png"/>
  <Override PartName="/ppt/media/image55.png" ContentType="image/png"/>
  <Override PartName="/ppt/media/image5.png" ContentType="image/png"/>
  <Override PartName="/ppt/media/image17.png" ContentType="image/png"/>
  <Override PartName="/ppt/media/image31.png" ContentType="image/png"/>
  <Override PartName="/ppt/media/image14.png" ContentType="image/png"/>
  <Override PartName="/ppt/media/image56.jpeg" ContentType="image/jpeg"/>
  <Override PartName="/ppt/media/image13.png" ContentType="image/png"/>
  <Override PartName="/ppt/media/image94.png" ContentType="image/png"/>
  <Override PartName="/ppt/media/image19.png" ContentType="image/png"/>
  <Override PartName="/ppt/media/image12.jpeg" ContentType="image/jpeg"/>
  <Override PartName="/ppt/media/image69.png" ContentType="image/png"/>
  <Override PartName="/ppt/media/image10.png" ContentType="image/png"/>
  <Override PartName="/ppt/media/image54.png" ContentType="image/png"/>
  <Override PartName="/ppt/media/image41.jpeg" ContentType="image/jpeg"/>
  <Override PartName="/ppt/media/image4.png" ContentType="image/png"/>
  <Override PartName="/ppt/media/image39.png" ContentType="image/png"/>
  <Override PartName="/ppt/media/image58.png" ContentType="image/png"/>
  <Override PartName="/ppt/media/image8.png" ContentType="image/png"/>
  <Override PartName="/ppt/media/image6.jpeg" ContentType="image/jpeg"/>
  <Override PartName="/ppt/media/image21.png" ContentType="image/png"/>
  <Override PartName="/ppt/media/image44.jpeg" ContentType="image/jpeg"/>
  <Override PartName="/ppt/media/image51.png" ContentType="image/png"/>
  <Override PartName="/ppt/media/image1.png" ContentType="image/png"/>
  <Override PartName="/ppt/media/image36.png" ContentType="image/png"/>
  <Override PartName="/ppt/media/image91.png" ContentType="image/png"/>
  <Override PartName="/ppt/media/image16.png" ContentType="image/png"/>
  <Override PartName="/ppt/media/image74.jpeg" ContentType="image/jpeg"/>
  <Override PartName="/ppt/media/image63.png" ContentType="image/png"/>
  <Override PartName="/ppt/media/image18.jpeg" ContentType="image/jpeg"/>
  <Override PartName="/ppt/media/image89.jpeg" ContentType="image/jpeg"/>
  <Override PartName="/ppt/media/image22.png" ContentType="image/png"/>
  <Override PartName="/ppt/media/image83.jpeg" ContentType="image/jpeg"/>
  <Override PartName="/ppt/media/image57.png" ContentType="image/png"/>
  <Override PartName="/ppt/media/image7.png" ContentType="image/png"/>
  <Override PartName="/ppt/media/image64.png" ContentType="image/png"/>
  <Override PartName="/ppt/media/image29.jpeg" ContentType="image/jpeg"/>
  <Override PartName="/ppt/media/image62.jpeg" ContentType="image/jpeg"/>
  <Override PartName="/ppt/media/image52.png" ContentType="image/png"/>
  <Override PartName="/ppt/media/image2.png" ContentType="image/png"/>
  <Override PartName="/ppt/media/image68.jpeg" ContentType="image/jpeg"/>
  <Override PartName="/ppt/media/image37.png" ContentType="image/png"/>
  <Override PartName="/ppt/media/image88.png" ContentType="image/png"/>
  <Override PartName="/ppt/media/image9.jpeg" ContentType="image/jpeg"/>
  <Override PartName="/ppt/media/image11.png" ContentType="image/png"/>
  <Override PartName="/ppt/media/image24.png" ContentType="image/png"/>
  <Override PartName="/ppt/media/image25.png" ContentType="image/png"/>
  <Override PartName="/ppt/media/image45.png" ContentType="image/png"/>
  <Override PartName="/ppt/media/image80.jpeg" ContentType="image/jpeg"/>
  <Override PartName="/ppt/media/image27.png" ContentType="image/png"/>
  <Override PartName="/ppt/media/image30.png" ContentType="image/png"/>
  <Override PartName="/ppt/media/image73.png" ContentType="image/png"/>
  <Override PartName="/ppt/media/image32.jpeg" ContentType="image/jpeg"/>
  <Override PartName="/ppt/media/image71.jpeg" ContentType="image/jpeg"/>
  <Override PartName="/ppt/media/image15.jpeg" ContentType="image/jpeg"/>
  <Override PartName="/ppt/media/image33.png" ContentType="image/png"/>
  <Override PartName="/ppt/media/image26.jpeg" ContentType="image/jpeg"/>
  <Override PartName="/ppt/media/image34.png" ContentType="image/png"/>
  <Override PartName="/ppt/media/image3.jpeg" ContentType="image/jpeg"/>
  <Override PartName="/ppt/media/image28.png" ContentType="image/png"/>
  <Override PartName="/ppt/media/image35.jpeg" ContentType="image/jpeg"/>
  <Override PartName="/ppt/media/image38.jpeg" ContentType="image/jpeg"/>
  <Override PartName="/ppt/media/image40.png" ContentType="image/png"/>
  <Override PartName="/ppt/media/image42.png" ContentType="image/png"/>
  <Override PartName="/ppt/media/image59.jpeg" ContentType="image/jpeg"/>
  <Override PartName="/ppt/media/image43.png" ContentType="image/png"/>
  <Override PartName="/ppt/media/image46.png" ContentType="image/png"/>
  <Override PartName="/ppt/media/image47.jpeg" ContentType="image/jpeg"/>
  <Override PartName="/ppt/slides/_rels/slide30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24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29.xml.rels" ContentType="application/vnd.openxmlformats-package.relationships+xml"/>
  <Override PartName="/ppt/slides/_rels/slide7.xml.rels" ContentType="application/vnd.openxmlformats-package.relationships+xml"/>
  <Override PartName="/ppt/slides/_rels/slide2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23.xml.rels" ContentType="application/vnd.openxmlformats-package.relationships+xml"/>
  <Override PartName="/ppt/slides/_rels/slide16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10077450" cy="75628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640" spc="-1" strike="noStrike">
                <a:latin typeface="Arial"/>
              </a:rPr>
              <a:t>Click to edit the notes format</a:t>
            </a:r>
            <a:endParaRPr b="0" lang="en-US" sz="264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1B9ED0B0-5D65-4F31-9EBB-392F2B8C56F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3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0E050CF-6B17-429F-AB64-AABC682066A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6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85594BA-D9B4-4806-B280-4E0BCC77882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6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0113521-D58C-4B40-B806-E7698A30423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7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C5486D9-82E4-4B93-8497-F1D9B87EF16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7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B4BD23B-6DC0-4F60-A053-ED5A4BA401E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7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9738845-9D11-40F1-BFFD-6475D4A88729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7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5966CDA-0115-488C-A19F-99753A5C3C0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8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E183102-8B57-45D7-9975-7092947FF29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8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0606601-56D1-401F-9761-40E1ADC3C33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8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91743BB-A50A-4359-9F12-2A43DD7F48B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9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9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C27A48F-BC33-45DE-B7BE-44FB05AECF2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4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78470ED-E2D6-47B1-8A30-33C10C9AB60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9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8779707-A4A9-4309-B3AA-F21D5FF51D8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9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AB6B2BC-BBCC-4399-B52E-30073B79BD4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0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1CDCADE-EEF2-4594-9FE7-3523E14292D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0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0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82B10DE-873C-42B8-A520-BE5F9E8C70DB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0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DAA41B8-962B-4F4D-892F-551434BBC2D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0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3FFCACD-92AD-4359-B48A-4716060BC19E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6CAA34F-2216-444D-B383-71A02A33DAA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B87F9E9-D31F-4B3D-8D09-F564A2A25EE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97FEDC4-1FE0-4E11-8E2E-F2118535362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2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DAADD9E-CF63-4DB6-B3E4-C79E84A4A32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4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AE82459-A05A-4066-956D-DEC9593DD2F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2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1BA7790-0E24-48BA-A2EF-124617417BF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4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659D9D7-C568-4AC9-A4C4-D74F45F369E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4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4F24E45-046D-40EF-8EF6-B68E4CCCE97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5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D0A8C24-DC41-4E28-9AD7-E6E0E32F8975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5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98C0633-075E-4F4B-B245-7DA1FB6302C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5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4DD3E79-CEA7-4A07-9FEC-889521B7933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36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B106CC0-4C25-467B-AA1B-91BF3A8D64B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2920" y="541188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292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016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69400" y="23576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5520" y="23576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2920" y="541188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69400" y="541188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5520" y="541188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2920" y="2357640"/>
            <a:ext cx="9069120" cy="5847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2560" y="400320"/>
            <a:ext cx="9068400" cy="7800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292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2920" y="2357640"/>
            <a:ext cx="9069120" cy="5847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016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2920" y="541188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2920" y="541188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292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016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69400" y="23576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5520" y="23576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2920" y="541188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69400" y="541188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5520" y="541188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560" y="400320"/>
            <a:ext cx="9068400" cy="7800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292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0160" y="541188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0160" y="23576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2920" y="541188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5870" spc="-1" strike="noStrike">
                <a:latin typeface="Arial"/>
              </a:rPr>
              <a:t>Click to edit the title text format</a:t>
            </a:r>
            <a:endParaRPr b="0" lang="en-US" sz="58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3640" y="1769040"/>
            <a:ext cx="906876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70" spc="-1" strike="noStrike">
                <a:latin typeface="Arial"/>
              </a:rPr>
              <a:t>Click to edit the outline text format</a:t>
            </a:r>
            <a:endParaRPr b="0" lang="en-US" sz="4270" spc="-1" strike="noStrike">
              <a:latin typeface="Arial"/>
            </a:endParaRPr>
          </a:p>
          <a:p>
            <a:pPr lvl="1" marL="864000" indent="-324000">
              <a:spcBef>
                <a:spcPts val="151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730" spc="-1" strike="noStrike">
                <a:latin typeface="Arial"/>
              </a:rPr>
              <a:t>Second Outline Level</a:t>
            </a:r>
            <a:endParaRPr b="0" lang="en-US" sz="3730" spc="-1" strike="noStrike">
              <a:latin typeface="Arial"/>
            </a:endParaRPr>
          </a:p>
          <a:p>
            <a:pPr lvl="2" marL="1296000" indent="-288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Third Outline Level</a:t>
            </a:r>
            <a:endParaRPr b="0" lang="en-US" sz="3200" spc="-1" strike="noStrike">
              <a:latin typeface="Arial"/>
            </a:endParaRPr>
          </a:p>
          <a:p>
            <a:pPr lvl="3" marL="1728000" indent="-216000">
              <a:spcBef>
                <a:spcPts val="75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670" spc="-1" strike="noStrike">
                <a:latin typeface="Arial"/>
              </a:rPr>
              <a:t>Fourth Outline Level</a:t>
            </a:r>
            <a:endParaRPr b="0" lang="en-US" sz="2670" spc="-1" strike="noStrike">
              <a:latin typeface="Arial"/>
            </a:endParaRPr>
          </a:p>
          <a:p>
            <a:pPr lvl="4" marL="2160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Fifth Outline Level</a:t>
            </a:r>
            <a:endParaRPr b="0" lang="en-US" sz="2670" spc="-1" strike="noStrike">
              <a:latin typeface="Arial"/>
            </a:endParaRPr>
          </a:p>
          <a:p>
            <a:pPr lvl="5" marL="2592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Sixth Outline Level</a:t>
            </a:r>
            <a:endParaRPr b="0" lang="en-US" sz="2670" spc="-1" strike="noStrike">
              <a:latin typeface="Arial"/>
            </a:endParaRPr>
          </a:p>
          <a:p>
            <a:pPr lvl="6" marL="3024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Seventh Outline Level</a:t>
            </a:r>
            <a:endParaRPr b="0" lang="en-US" sz="267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640" y="6888600"/>
            <a:ext cx="234756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5920" y="6888600"/>
            <a:ext cx="319392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4840" y="6888600"/>
            <a:ext cx="234756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9BF033E1-658E-4622-A859-C175381ADF8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2560" y="400320"/>
            <a:ext cx="9068400" cy="168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2920" y="235764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50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112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7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3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3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3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image" Target="../media/image3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image" Target="../media/image5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png"/><Relationship Id="rId3" Type="http://schemas.openxmlformats.org/officeDocument/2006/relationships/image" Target="../media/image5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image" Target="../media/image6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image" Target="../media/image64.png"/><Relationship Id="rId3" Type="http://schemas.openxmlformats.org/officeDocument/2006/relationships/image" Target="../media/image6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image" Target="../media/image6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image" Target="../media/image7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Relationship Id="rId3" Type="http://schemas.openxmlformats.org/officeDocument/2006/relationships/image" Target="../media/image7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75.png"/><Relationship Id="rId2" Type="http://schemas.openxmlformats.org/officeDocument/2006/relationships/image" Target="../media/image76.png"/><Relationship Id="rId3" Type="http://schemas.openxmlformats.org/officeDocument/2006/relationships/image" Target="../media/image7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78.png"/><Relationship Id="rId2" Type="http://schemas.openxmlformats.org/officeDocument/2006/relationships/image" Target="../media/image79.png"/><Relationship Id="rId3" Type="http://schemas.openxmlformats.org/officeDocument/2006/relationships/image" Target="../media/image8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81.png"/><Relationship Id="rId2" Type="http://schemas.openxmlformats.org/officeDocument/2006/relationships/image" Target="../media/image82.png"/><Relationship Id="rId3" Type="http://schemas.openxmlformats.org/officeDocument/2006/relationships/image" Target="../media/image8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image" Target="../media/image85.png"/><Relationship Id="rId3" Type="http://schemas.openxmlformats.org/officeDocument/2006/relationships/image" Target="../media/image8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87.png"/><Relationship Id="rId2" Type="http://schemas.openxmlformats.org/officeDocument/2006/relationships/image" Target="../media/image88.png"/><Relationship Id="rId3" Type="http://schemas.openxmlformats.org/officeDocument/2006/relationships/image" Target="../media/image8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90.png"/><Relationship Id="rId2" Type="http://schemas.openxmlformats.org/officeDocument/2006/relationships/image" Target="../media/image91.png"/><Relationship Id="rId3" Type="http://schemas.openxmlformats.org/officeDocument/2006/relationships/image" Target="../media/image9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93.png"/><Relationship Id="rId2" Type="http://schemas.openxmlformats.org/officeDocument/2006/relationships/image" Target="../media/image94.png"/><Relationship Id="rId3" Type="http://schemas.openxmlformats.org/officeDocument/2006/relationships/image" Target="../media/image9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0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slideLayout" Target="../slideLayouts/slideLayout15.xml"/><Relationship Id="rId10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2560" y="30024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502560" y="176832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Malcolm Tobias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mtobias@wustl.edu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(314) 362-1594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chpc2.wustl.edu 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chpc.wustl.edu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87" name="Picture 40" descr=""/>
          <p:cNvPicPr/>
          <p:nvPr/>
        </p:nvPicPr>
        <p:blipFill>
          <a:blip r:embed="rId1"/>
          <a:stretch/>
        </p:blipFill>
        <p:spPr>
          <a:xfrm>
            <a:off x="4142880" y="658476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88" name="Picture 41" descr=""/>
          <p:cNvPicPr/>
          <p:nvPr/>
        </p:nvPicPr>
        <p:blipFill>
          <a:blip r:embed="rId2"/>
          <a:stretch/>
        </p:blipFill>
        <p:spPr>
          <a:xfrm>
            <a:off x="336240" y="654912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89" name="CustomShape 3"/>
          <p:cNvSpPr/>
          <p:nvPr/>
        </p:nvSpPr>
        <p:spPr>
          <a:xfrm>
            <a:off x="720" y="747000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4"/>
          <p:cNvSpPr/>
          <p:nvPr/>
        </p:nvSpPr>
        <p:spPr>
          <a:xfrm>
            <a:off x="720" y="72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" descr=""/>
          <p:cNvPicPr/>
          <p:nvPr/>
        </p:nvPicPr>
        <p:blipFill>
          <a:blip r:embed="rId3"/>
          <a:stretch/>
        </p:blipFill>
        <p:spPr>
          <a:xfrm>
            <a:off x="7588800" y="658296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 </a:t>
            </a:r>
            <a:r>
              <a:rPr b="0" lang="en-US" sz="4000" spc="-1" strike="noStrike">
                <a:solidFill>
                  <a:srgbClr val="000000"/>
                </a:solidFill>
                <a:latin typeface="Wingdings"/>
                <a:ea typeface="DejaVu Sans"/>
              </a:rPr>
              <a:t>-&gt;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 Batch Script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6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7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7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7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74" name="TextShape 5"/>
          <p:cNvSpPr txBox="1"/>
          <p:nvPr/>
        </p:nvSpPr>
        <p:spPr>
          <a:xfrm>
            <a:off x="228960" y="2313360"/>
            <a:ext cx="9599040" cy="293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Extend the functionality of shell scripts by utilizing strings that would usually be interpreted as comments: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#PBS –OPTION ARGUMENT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PBS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portable batch system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 </a:t>
            </a:r>
            <a:r>
              <a:rPr b="0" lang="en-US" sz="4000" spc="-1" strike="noStrike">
                <a:solidFill>
                  <a:srgbClr val="000000"/>
                </a:solidFill>
                <a:latin typeface="Wingdings"/>
                <a:ea typeface="DejaVu Sans"/>
              </a:rPr>
              <a:t>-&gt;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 Batch Script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7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7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7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7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8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82" name="TextShape 5"/>
          <p:cNvSpPr txBox="1"/>
          <p:nvPr/>
        </p:nvSpPr>
        <p:spPr>
          <a:xfrm>
            <a:off x="228960" y="2313360"/>
            <a:ext cx="9599040" cy="3322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#PBS –OPTION ARGUMENT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These options can be passed to the 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qsub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command line, but it’s more convenient to include them directly in the batch script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Check the 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qsub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man page (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man qsub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for all of the gory details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3 essential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8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8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8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90" name="TextShape 5"/>
          <p:cNvSpPr txBox="1"/>
          <p:nvPr/>
        </p:nvSpPr>
        <p:spPr>
          <a:xfrm>
            <a:off x="228960" y="2313360"/>
            <a:ext cx="9599040" cy="327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#1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qsub batch_script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= submits the batch script to the queuing system and returns a unique identifier for the job, the JOBID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PBS]$ qsub sleep.batch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1202721.mgt2.cluster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3 essential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9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9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9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9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98" name="TextShape 5"/>
          <p:cNvSpPr txBox="1"/>
          <p:nvPr/>
        </p:nvSpPr>
        <p:spPr>
          <a:xfrm>
            <a:off x="228960" y="2313360"/>
            <a:ext cx="9599040" cy="364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#2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qstat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= returns the status of all jobs in the queue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mtobias@login01 PBS]$ qstat | grep mtobias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1071232.mgt2   hello   mtobias   0 R old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Job States: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Q = Queued, R = Running, C = Completed 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3 essential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0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0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0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0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06" name="TextShape 5"/>
          <p:cNvSpPr txBox="1"/>
          <p:nvPr/>
        </p:nvSpPr>
        <p:spPr>
          <a:xfrm>
            <a:off x="228960" y="2011680"/>
            <a:ext cx="9599040" cy="4574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#2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 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-u USER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to restrict to a user or pipe into 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grep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mtobias@login01 PBS]$ qstat | grep mtobias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 </a:t>
            </a:r>
            <a:r>
              <a:rPr b="0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pipe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allows you to use output of one command as input for another command (use 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qstat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output as input for </a:t>
            </a: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grep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command)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grep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= print strings matching a pattern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3 essential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0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1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1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1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14" name="TextShape 5"/>
          <p:cNvSpPr txBox="1"/>
          <p:nvPr/>
        </p:nvSpPr>
        <p:spPr>
          <a:xfrm>
            <a:off x="228960" y="2011680"/>
            <a:ext cx="9599040" cy="4574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#3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qdel JOBID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= delete job JOBID. Useful if you detect something is going wrong with a job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A Trivial Example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1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1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1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2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2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22" name="TextShape 5"/>
          <p:cNvSpPr txBox="1"/>
          <p:nvPr/>
        </p:nvSpPr>
        <p:spPr>
          <a:xfrm>
            <a:off x="228960" y="2011680"/>
            <a:ext cx="9599040" cy="4227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PBS]$ cat sleep.batch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#!/bin/sh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#PBS –N hello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hostname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sleep 180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PBS]$ qsub sleep.batch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1071232.mgt2.cluster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PBS]$ qstat | grep mtobias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1071232.mgt2   hello   mtobias   0 R old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Troubleshooting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2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2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2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2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2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30" name="TextShape 5"/>
          <p:cNvSpPr txBox="1"/>
          <p:nvPr/>
        </p:nvSpPr>
        <p:spPr>
          <a:xfrm>
            <a:off x="228960" y="2011680"/>
            <a:ext cx="9599040" cy="414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queuing system will capture output normally printed to the screen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STDOUT – Standard Output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STDERR – Standard Error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Troubleshooting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3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3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3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3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38" name="TextShape 5"/>
          <p:cNvSpPr txBox="1"/>
          <p:nvPr/>
        </p:nvSpPr>
        <p:spPr>
          <a:xfrm>
            <a:off x="228960" y="2011680"/>
            <a:ext cx="9599040" cy="414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STDOUT and STDERR will be copied into the directory the job was submitted from: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JOBNAME.oJOBID/ JOBNAME.eJOBID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or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BATCHSCRIPT.oJOBID/ BATCHSCRIPT.eJOBID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Troubleshooting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4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4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4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4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46" name="TextShape 5"/>
          <p:cNvSpPr txBox="1"/>
          <p:nvPr/>
        </p:nvSpPr>
        <p:spPr>
          <a:xfrm>
            <a:off x="228960" y="2011680"/>
            <a:ext cx="9599040" cy="5742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[mtobias@login01 PBS]$ cat ./hello.e1071232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[mtobias@login01 PBS]$ cat ./hello.o1071232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Begin PBS Prologue Tue Aug  9 09:50:35 CDT 2016 1470754235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Job ID:                 1071232.mgt2.cluster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Username:               mtobias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Group:                  admin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Nodes:                  node01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End PBS Prologue Tue Aug  9 09:50:35 CDT 2016 1470754235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node01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Begin PBS Epilogue Tue Aug  9 09:53:40 CDT 2016 1470754420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Job ID:                 1071232.mgt2.cluster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Username:               mtobias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Group:                  admin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Job Name:               hello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Limits:                 mem=4gb,neednodes=compute,walltime=00:05:00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Resources:              cput=00:00:00,energy_used=0,mem=3396kb,vmem=326100kb,walltime=00:03:00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Nodes:                  node01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End PBS Epilogue Tue Aug  9 09:53:40 CDT 2016 1470754420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Joseph Utecht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Jutecht@uams.edu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9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9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9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Interpreting the Epilogue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4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5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5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5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54" name="TextShape 5"/>
          <p:cNvSpPr txBox="1"/>
          <p:nvPr/>
        </p:nvSpPr>
        <p:spPr>
          <a:xfrm>
            <a:off x="228960" y="2011680"/>
            <a:ext cx="9599040" cy="414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Was the job killed?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Limits – What you requested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Resources – What you used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memory used &gt;= memory requested, job probably killed for violating memory request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Interpreting the Epilogue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5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5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5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6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6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62" name="TextShape 5"/>
          <p:cNvSpPr txBox="1"/>
          <p:nvPr/>
        </p:nvSpPr>
        <p:spPr>
          <a:xfrm>
            <a:off x="228960" y="2011680"/>
            <a:ext cx="9599040" cy="4760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Was the job killed?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Limits – What you requested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Resources – What you used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walltime used &gt;=walltime requested, job probably killed for violating walltime request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walltime – time measured by a clock on the wall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cput – </a:t>
            </a: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Cumulative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CPU-time used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Requesting Resources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6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6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6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6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6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70" name="TextShape 5"/>
          <p:cNvSpPr txBox="1"/>
          <p:nvPr/>
        </p:nvSpPr>
        <p:spPr>
          <a:xfrm>
            <a:off x="228960" y="2011680"/>
            <a:ext cx="9599040" cy="414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‘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–l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’ flag defines most resource requests: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#PBS –l nodes=2:ppn=16:gpus=2,walltime=24:00:00,mem=200gb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Think of: nodes=X:ppn=Y:gpus=Z as…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“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 want X nodes with Y processors per node and Z GPUs per node”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Requesting Resources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7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7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7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7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7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7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78" name="TextShape 5"/>
          <p:cNvSpPr txBox="1"/>
          <p:nvPr/>
        </p:nvSpPr>
        <p:spPr>
          <a:xfrm>
            <a:off x="185040" y="2103120"/>
            <a:ext cx="9599040" cy="43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How do you know how much memory or time a job will take?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- Start with a serial run and ask for more time/memory than you think you’ll need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- For parallel applications, you’ll need a scaling study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Troubleshooting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8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8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8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8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86" name="TextShape 5"/>
          <p:cNvSpPr txBox="1"/>
          <p:nvPr/>
        </p:nvSpPr>
        <p:spPr>
          <a:xfrm>
            <a:off x="185040" y="1674360"/>
            <a:ext cx="9599040" cy="5742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[mtobias@login01 PBS]$ cat ./hello.e1071232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[mtobias@login01 PBS]$ cat ./hello.o1071232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Begin PBS Prologue Tue Aug  9 09:50:35 CDT 2016 1470754235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Job ID:                 1071232.mgt2.cluster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Username:               mtobias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Group:                  admin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Nodes:                  node01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End PBS Prologue Tue Aug  9 09:50:35 CDT 2016 1470754235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node01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Begin PBS Epilogue Tue Aug  9 09:53:40 CDT 2016 1470754420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Job ID:                 1071232.mgt2.cluster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Username:               mtobias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Group:                  admin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Job Name:               hello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Limits:                 mem=4gb,neednodes=compute,walltime=00:05:00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Resources:              cput=00:00:00,energy_used=0,mem=3396kb,vmem=326100kb,walltime=00:03:00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Nodes:                  node01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End PBS Epilogue Tue Aug  9 09:53:40 CDT 2016 1470754420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--------------------------------------------------------------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Preparing for the job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8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9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9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9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94" name="TextShape 5"/>
          <p:cNvSpPr txBox="1"/>
          <p:nvPr/>
        </p:nvSpPr>
        <p:spPr>
          <a:xfrm>
            <a:off x="185040" y="1674360"/>
            <a:ext cx="9599040" cy="43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Where do you want to store the data?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/home/USERNAME – </a:t>
            </a:r>
            <a:r>
              <a:rPr b="0" lang="en-US" sz="3200" spc="-1" strike="noStrike">
                <a:solidFill>
                  <a:srgbClr val="ce181e"/>
                </a:solidFill>
                <a:latin typeface="Arial"/>
                <a:ea typeface="DejaVu Sans"/>
              </a:rPr>
              <a:t>small (10GB) but permanent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/scratch/USERNAME – big (1TB) but temporary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Regardless of where you store the data, it is recommended to use a separate subdirectory for each job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Preparing for the job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9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9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9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0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0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02" name="TextShape 5"/>
          <p:cNvSpPr txBox="1"/>
          <p:nvPr/>
        </p:nvSpPr>
        <p:spPr>
          <a:xfrm>
            <a:off x="185040" y="1674360"/>
            <a:ext cx="9599040" cy="414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Workflow: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1 Prestage the input data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2 Submit a batch script to process the data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3 Move the results off the cluster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Preparing to run your application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0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0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0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0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0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10" name="TextShape 5"/>
          <p:cNvSpPr txBox="1"/>
          <p:nvPr/>
        </p:nvSpPr>
        <p:spPr>
          <a:xfrm>
            <a:off x="185040" y="1674360"/>
            <a:ext cx="9599040" cy="414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On the new cluster users just need to: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module load APPLICATION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Putting it all together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1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1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1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1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1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1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18" name="TextShape 5"/>
          <p:cNvSpPr txBox="1"/>
          <p:nvPr/>
        </p:nvSpPr>
        <p:spPr>
          <a:xfrm>
            <a:off x="185040" y="1188720"/>
            <a:ext cx="9599040" cy="5944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#!/bin/bash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give the job a name to help keep track of running jobs (optional)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#PBS -N R_Benchmark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Specify the resources needed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#PBS -l nodes=1:ppn=1,walltime=30:00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Download the R benchmark from AT&amp;T into your home directory.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# This is an example to run the R script using the R benchmark from AT&amp;T.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# Comment the following two lines when running your own R script.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cd /home/${USER}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wget http://mgt2/wiki119/images/1/16/Att_benchmark.R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Typically processing will be done in a users scratch directory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cd /scratch/${USER}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Copy the downloaded R benchmark from your home directory to the current directory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cp ~/Att_benchmark.R 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Load the environmental variables necessary for running 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module load R-3.3.2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 Finally run the command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Rscript Att_benchmark.R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Other Useful Options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2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2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2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2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2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26" name="TextShape 5"/>
          <p:cNvSpPr txBox="1"/>
          <p:nvPr/>
        </p:nvSpPr>
        <p:spPr>
          <a:xfrm>
            <a:off x="185040" y="1645920"/>
            <a:ext cx="9599040" cy="5487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Lucida Sans Unicode"/>
              </a:rPr>
              <a:t>Send email when the job begins (b) and/or ends (e)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  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#PBS -m be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Lucida Sans Unicode"/>
              </a:rPr>
              <a:t>Interactive jobs: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  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qsub -I -q old -l nodes=1:ppn=1,walltime=15:00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Lucida Sans Unicode"/>
              </a:rPr>
              <a:t>Useful for interactively debugging jobs. Type 'exit' when done.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#1 Tools to Connect and Move Data &amp; Getting Around the Linux Command Line Interface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#2 Text Editors and Shell Scripts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#3 Running Jobs on the UAMS Cluster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0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0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0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0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Other Useful Options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2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2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3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3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3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3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34" name="TextShape 5"/>
          <p:cNvSpPr txBox="1"/>
          <p:nvPr/>
        </p:nvSpPr>
        <p:spPr>
          <a:xfrm>
            <a:off x="185040" y="1645920"/>
            <a:ext cx="9599040" cy="5487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Lucida Sans Unicode"/>
              </a:rPr>
              <a:t>Job arrays: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#PBS -t 1-10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$PBS_ARRAYID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Lucida Sans Unicode"/>
              </a:rPr>
              <a:t>A Single batch script can be used to process multiple data sets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Lucida Sans Unicode"/>
              </a:rPr>
              <a:t>Job dependencies: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Lucida Sans Unicode"/>
              </a:rPr>
              <a:t>#PBS -W depend=afterokarray:39897[].mgt2.cluster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Don’t start this job until another job (a job array) has finished (and finished without errors)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#3 Running Jobs on the UAMS Cluster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Goal: to learn how to write and submit batch scripts to run applications on the UAMS computing cluster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0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0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1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1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Hurdles to using the cluster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1) </a:t>
            </a:r>
            <a:r>
              <a:rPr b="0" lang="en-US" sz="3200" spc="-1" strike="sngStrike">
                <a:solidFill>
                  <a:srgbClr val="000000"/>
                </a:solidFill>
                <a:latin typeface="Arial"/>
                <a:ea typeface="DejaVu Sans"/>
              </a:rPr>
              <a:t>Lack of Unix knowledge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2) Using the queuing system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1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1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1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does a cluster look like?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2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2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2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2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27" name="CustomShape 5"/>
          <p:cNvSpPr/>
          <p:nvPr/>
        </p:nvSpPr>
        <p:spPr>
          <a:xfrm>
            <a:off x="5192640" y="3835800"/>
            <a:ext cx="2437920" cy="36684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6"/>
          <p:cNvSpPr/>
          <p:nvPr/>
        </p:nvSpPr>
        <p:spPr>
          <a:xfrm>
            <a:off x="4892040" y="2128320"/>
            <a:ext cx="2057400" cy="25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7680" rIns="67680" tIns="33840" bIns="3384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login node(s)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9" name="CustomShape 7"/>
          <p:cNvSpPr/>
          <p:nvPr/>
        </p:nvSpPr>
        <p:spPr>
          <a:xfrm>
            <a:off x="4049640" y="5633640"/>
            <a:ext cx="1939320" cy="25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7680" rIns="67680" tIns="33840" bIns="3384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compute nodes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0" name="CustomShape 8"/>
          <p:cNvSpPr/>
          <p:nvPr/>
        </p:nvSpPr>
        <p:spPr>
          <a:xfrm>
            <a:off x="7127640" y="5626440"/>
            <a:ext cx="1798560" cy="25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7680" rIns="67680" tIns="33840" bIns="3384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storage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1" name="CustomShape 9"/>
          <p:cNvSpPr/>
          <p:nvPr/>
        </p:nvSpPr>
        <p:spPr>
          <a:xfrm>
            <a:off x="5375880" y="3835800"/>
            <a:ext cx="2509200" cy="25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7680" rIns="67680" tIns="33840" bIns="3384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high-speed network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Line 10"/>
          <p:cNvSpPr/>
          <p:nvPr/>
        </p:nvSpPr>
        <p:spPr>
          <a:xfrm>
            <a:off x="5732640" y="3422880"/>
            <a:ext cx="530280" cy="394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Line 11"/>
          <p:cNvSpPr/>
          <p:nvPr/>
        </p:nvSpPr>
        <p:spPr>
          <a:xfrm flipH="1">
            <a:off x="5631840" y="4261680"/>
            <a:ext cx="380520" cy="2858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Line 12"/>
          <p:cNvSpPr/>
          <p:nvPr/>
        </p:nvSpPr>
        <p:spPr>
          <a:xfrm>
            <a:off x="6666120" y="4206600"/>
            <a:ext cx="311040" cy="2815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35" name="Picture 25" descr=""/>
          <p:cNvPicPr/>
          <p:nvPr/>
        </p:nvPicPr>
        <p:blipFill>
          <a:blip r:embed="rId4"/>
          <a:stretch/>
        </p:blipFill>
        <p:spPr>
          <a:xfrm>
            <a:off x="2440080" y="2444400"/>
            <a:ext cx="1193040" cy="1033200"/>
          </a:xfrm>
          <a:prstGeom prst="rect">
            <a:avLst/>
          </a:prstGeom>
          <a:ln>
            <a:noFill/>
          </a:ln>
        </p:spPr>
      </p:pic>
      <p:pic>
        <p:nvPicPr>
          <p:cNvPr id="136" name="Picture 26" descr=""/>
          <p:cNvPicPr/>
          <p:nvPr/>
        </p:nvPicPr>
        <p:blipFill>
          <a:blip r:embed="rId5"/>
          <a:srcRect l="11658" t="0" r="4417" b="7557"/>
          <a:stretch/>
        </p:blipFill>
        <p:spPr>
          <a:xfrm>
            <a:off x="4874400" y="2444400"/>
            <a:ext cx="1059120" cy="997920"/>
          </a:xfrm>
          <a:prstGeom prst="rect">
            <a:avLst/>
          </a:prstGeom>
          <a:ln>
            <a:noFill/>
          </a:ln>
        </p:spPr>
      </p:pic>
      <p:pic>
        <p:nvPicPr>
          <p:cNvPr id="137" name="Picture 27" descr=""/>
          <p:cNvPicPr/>
          <p:nvPr/>
        </p:nvPicPr>
        <p:blipFill>
          <a:blip r:embed="rId6"/>
          <a:srcRect l="0" t="0" r="0" b="7504"/>
          <a:stretch/>
        </p:blipFill>
        <p:spPr>
          <a:xfrm>
            <a:off x="4825080" y="4570920"/>
            <a:ext cx="1337400" cy="1058040"/>
          </a:xfrm>
          <a:prstGeom prst="rect">
            <a:avLst/>
          </a:prstGeom>
          <a:ln>
            <a:noFill/>
          </a:ln>
        </p:spPr>
      </p:pic>
      <p:pic>
        <p:nvPicPr>
          <p:cNvPr id="138" name="Picture 28" descr=""/>
          <p:cNvPicPr/>
          <p:nvPr/>
        </p:nvPicPr>
        <p:blipFill>
          <a:blip r:embed="rId7"/>
          <a:srcRect l="0" t="0" r="0" b="10165"/>
          <a:stretch/>
        </p:blipFill>
        <p:spPr>
          <a:xfrm>
            <a:off x="3440160" y="4580640"/>
            <a:ext cx="1384560" cy="1064160"/>
          </a:xfrm>
          <a:prstGeom prst="rect">
            <a:avLst/>
          </a:prstGeom>
          <a:ln>
            <a:noFill/>
          </a:ln>
        </p:spPr>
      </p:pic>
      <p:sp>
        <p:nvSpPr>
          <p:cNvPr id="139" name="CustomShape 13"/>
          <p:cNvSpPr/>
          <p:nvPr/>
        </p:nvSpPr>
        <p:spPr>
          <a:xfrm>
            <a:off x="6103080" y="2686680"/>
            <a:ext cx="33357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login node: login.hpc.uams.edu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0" name="Line 14"/>
          <p:cNvSpPr/>
          <p:nvPr/>
        </p:nvSpPr>
        <p:spPr>
          <a:xfrm flipV="1">
            <a:off x="3839040" y="3012840"/>
            <a:ext cx="997200" cy="208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15"/>
          <p:cNvSpPr/>
          <p:nvPr/>
        </p:nvSpPr>
        <p:spPr>
          <a:xfrm>
            <a:off x="2536200" y="3478320"/>
            <a:ext cx="6627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User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42" name="Picture 32" descr=""/>
          <p:cNvPicPr/>
          <p:nvPr/>
        </p:nvPicPr>
        <p:blipFill>
          <a:blip r:embed="rId8"/>
          <a:srcRect l="0" t="0" r="0" b="7504"/>
          <a:stretch/>
        </p:blipFill>
        <p:spPr>
          <a:xfrm>
            <a:off x="6977160" y="4523760"/>
            <a:ext cx="1402560" cy="110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Problems queuing system addresses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4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4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4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4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50" name="TextShape 5"/>
          <p:cNvSpPr txBox="1"/>
          <p:nvPr/>
        </p:nvSpPr>
        <p:spPr>
          <a:xfrm>
            <a:off x="228960" y="2313360"/>
            <a:ext cx="9599040" cy="293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Need to manage hundreds or thousands of jobs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Decide which nodes to run which jobs on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Balance the needs of a diverse set of users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Provide tools necessary to make life easier for users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scripts and shell scripts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5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5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5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5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58" name="TextShape 5"/>
          <p:cNvSpPr txBox="1"/>
          <p:nvPr/>
        </p:nvSpPr>
        <p:spPr>
          <a:xfrm>
            <a:off x="228960" y="2313360"/>
            <a:ext cx="9599040" cy="293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scripts tell the system how to process your data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scripts are shell scripts with additional functionality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script: A Trivial Example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6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6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6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6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66" name="TextShape 5"/>
          <p:cNvSpPr txBox="1"/>
          <p:nvPr/>
        </p:nvSpPr>
        <p:spPr>
          <a:xfrm>
            <a:off x="228960" y="2313360"/>
            <a:ext cx="9599040" cy="293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PBS]$ cat sleep.batch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#!/bin/sh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#PBS –N hello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hostname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sleep 180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Application>LibreOffice/6.2.7.1$Linux_X86_64 LibreOffice_project/20$Build-1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2019-05-15T11:31:21Z</dcterms:created>
  <dc:creator/>
  <dc:description/>
  <dc:language>en-US</dc:language>
  <cp:lastModifiedBy/>
  <dcterms:modified xsi:type="dcterms:W3CDTF">2019-05-28T14:49:05Z</dcterms:modified>
  <cp:revision>33</cp:revision>
  <dc:subject/>
  <dc:title/>
</cp:coreProperties>
</file>